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96" r:id="rId1"/>
  </p:sldMasterIdLst>
  <p:notesMasterIdLst>
    <p:notesMasterId r:id="rId3"/>
  </p:notesMasterIdLst>
  <p:sldIdLst>
    <p:sldId id="312" r:id="rId2"/>
  </p:sldIdLst>
  <p:sldSz cx="36576000" cy="27432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6"/>
    <a:srgbClr val="DB71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>
    <p:restoredLeft sz="6133" autoAdjust="0"/>
    <p:restoredTop sz="95823" autoAdjust="0"/>
  </p:normalViewPr>
  <p:slideViewPr>
    <p:cSldViewPr snapToGrid="0">
      <p:cViewPr>
        <p:scale>
          <a:sx n="25" d="100"/>
          <a:sy n="25" d="100"/>
        </p:scale>
        <p:origin x="1550" y="-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4930AC-0CAE-454E-82AE-CCEF7F275F04}" type="datetimeFigureOut">
              <a:rPr lang="en-NZ" smtClean="0"/>
              <a:t>26/09/2022</a:t>
            </a:fld>
            <a:endParaRPr lang="en-N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N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25D731-ABFE-4BF9-BEFA-71EE5D3187B2}" type="slidenum">
              <a:rPr lang="en-NZ" smtClean="0"/>
              <a:t>‹#›</a:t>
            </a:fld>
            <a:endParaRPr lang="en-NZ"/>
          </a:p>
        </p:txBody>
      </p:sp>
    </p:spTree>
    <p:extLst>
      <p:ext uri="{BB962C8B-B14F-4D97-AF65-F5344CB8AC3E}">
        <p14:creationId xmlns:p14="http://schemas.microsoft.com/office/powerpoint/2010/main" val="430233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1pPr>
    <a:lvl2pPr marL="1828754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2pPr>
    <a:lvl3pPr marL="3657509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3pPr>
    <a:lvl4pPr marL="5486263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4pPr>
    <a:lvl5pPr marL="7315017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5pPr>
    <a:lvl6pPr marL="9143771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6pPr>
    <a:lvl7pPr marL="10972526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7pPr>
    <a:lvl8pPr marL="12801280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8pPr>
    <a:lvl9pPr marL="14630034" algn="l" defTabSz="3657509" rtl="0" eaLnBrk="1" latinLnBrk="0" hangingPunct="1">
      <a:defRPr sz="48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 min intro:</a:t>
            </a:r>
          </a:p>
          <a:p>
            <a:endParaRPr lang="en-US" dirty="0"/>
          </a:p>
          <a:p>
            <a:r>
              <a:rPr lang="en-US" dirty="0"/>
              <a:t>30 sec run through: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E26C2670-3342-473C-969D-FDFF399F2050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894598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43200" y="4489452"/>
            <a:ext cx="31089600" cy="9550400"/>
          </a:xfrm>
        </p:spPr>
        <p:txBody>
          <a:bodyPr anchor="b"/>
          <a:lstStyle>
            <a:lvl1pPr algn="ctr"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2000" y="14408152"/>
            <a:ext cx="27432000" cy="6623048"/>
          </a:xfrm>
        </p:spPr>
        <p:txBody>
          <a:bodyPr/>
          <a:lstStyle>
            <a:lvl1pPr marL="0" indent="0" algn="ctr">
              <a:buNone/>
              <a:defRPr sz="9600"/>
            </a:lvl1pPr>
            <a:lvl2pPr marL="1828800" indent="0" algn="ctr">
              <a:buNone/>
              <a:defRPr sz="8000"/>
            </a:lvl2pPr>
            <a:lvl3pPr marL="3657600" indent="0" algn="ctr">
              <a:buNone/>
              <a:defRPr sz="7200"/>
            </a:lvl3pPr>
            <a:lvl4pPr marL="5486400" indent="0" algn="ctr">
              <a:buNone/>
              <a:defRPr sz="6400"/>
            </a:lvl4pPr>
            <a:lvl5pPr marL="7315200" indent="0" algn="ctr">
              <a:buNone/>
              <a:defRPr sz="6400"/>
            </a:lvl5pPr>
            <a:lvl6pPr marL="9144000" indent="0" algn="ctr">
              <a:buNone/>
              <a:defRPr sz="6400"/>
            </a:lvl6pPr>
            <a:lvl7pPr marL="10972800" indent="0" algn="ctr">
              <a:buNone/>
              <a:defRPr sz="6400"/>
            </a:lvl7pPr>
            <a:lvl8pPr marL="12801600" indent="0" algn="ctr">
              <a:buNone/>
              <a:defRPr sz="6400"/>
            </a:lvl8pPr>
            <a:lvl9pPr marL="14630400" indent="0" algn="ctr">
              <a:buNone/>
              <a:defRPr sz="64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70309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84242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6174702" y="1460500"/>
            <a:ext cx="7886700" cy="2324735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14602" y="1460500"/>
            <a:ext cx="23202900" cy="2324735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984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05724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95552" y="6838958"/>
            <a:ext cx="31546800" cy="11410948"/>
          </a:xfrm>
        </p:spPr>
        <p:txBody>
          <a:bodyPr anchor="b"/>
          <a:lstStyle>
            <a:lvl1pPr>
              <a:defRPr sz="2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95552" y="18357858"/>
            <a:ext cx="31546800" cy="6000748"/>
          </a:xfrm>
        </p:spPr>
        <p:txBody>
          <a:bodyPr/>
          <a:lstStyle>
            <a:lvl1pPr marL="0" indent="0">
              <a:buNone/>
              <a:defRPr sz="9600">
                <a:solidFill>
                  <a:schemeClr val="tx1"/>
                </a:solidFill>
              </a:defRPr>
            </a:lvl1pPr>
            <a:lvl2pPr marL="1828800" indent="0">
              <a:buNone/>
              <a:defRPr sz="8000">
                <a:solidFill>
                  <a:schemeClr val="tx1">
                    <a:tint val="75000"/>
                  </a:schemeClr>
                </a:solidFill>
              </a:defRPr>
            </a:lvl2pPr>
            <a:lvl3pPr marL="3657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3pPr>
            <a:lvl4pPr marL="5486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4pPr>
            <a:lvl5pPr marL="73152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5pPr>
            <a:lvl6pPr marL="91440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6pPr>
            <a:lvl7pPr marL="109728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7pPr>
            <a:lvl8pPr marL="128016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8pPr>
            <a:lvl9pPr marL="14630400" indent="0">
              <a:buNone/>
              <a:defRPr sz="6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57248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14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8516600" y="7302500"/>
            <a:ext cx="15544800" cy="17405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86386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460506"/>
            <a:ext cx="31546800" cy="530225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9368" y="6724652"/>
            <a:ext cx="15473360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19368" y="10020300"/>
            <a:ext cx="15473360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516602" y="6724652"/>
            <a:ext cx="15549564" cy="3295648"/>
          </a:xfrm>
        </p:spPr>
        <p:txBody>
          <a:bodyPr anchor="b"/>
          <a:lstStyle>
            <a:lvl1pPr marL="0" indent="0">
              <a:buNone/>
              <a:defRPr sz="9600" b="1"/>
            </a:lvl1pPr>
            <a:lvl2pPr marL="1828800" indent="0">
              <a:buNone/>
              <a:defRPr sz="8000" b="1"/>
            </a:lvl2pPr>
            <a:lvl3pPr marL="3657600" indent="0">
              <a:buNone/>
              <a:defRPr sz="7200" b="1"/>
            </a:lvl3pPr>
            <a:lvl4pPr marL="5486400" indent="0">
              <a:buNone/>
              <a:defRPr sz="6400" b="1"/>
            </a:lvl4pPr>
            <a:lvl5pPr marL="7315200" indent="0">
              <a:buNone/>
              <a:defRPr sz="6400" b="1"/>
            </a:lvl5pPr>
            <a:lvl6pPr marL="9144000" indent="0">
              <a:buNone/>
              <a:defRPr sz="6400" b="1"/>
            </a:lvl6pPr>
            <a:lvl7pPr marL="10972800" indent="0">
              <a:buNone/>
              <a:defRPr sz="6400" b="1"/>
            </a:lvl7pPr>
            <a:lvl8pPr marL="12801600" indent="0">
              <a:buNone/>
              <a:defRPr sz="6400" b="1"/>
            </a:lvl8pPr>
            <a:lvl9pPr marL="14630400" indent="0">
              <a:buNone/>
              <a:defRPr sz="64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8516602" y="10020300"/>
            <a:ext cx="15549564" cy="147383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61042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3295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5784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549564" y="3949706"/>
            <a:ext cx="18516600" cy="19494500"/>
          </a:xfrm>
        </p:spPr>
        <p:txBody>
          <a:bodyPr/>
          <a:lstStyle>
            <a:lvl1pPr>
              <a:defRPr sz="12800"/>
            </a:lvl1pPr>
            <a:lvl2pPr>
              <a:defRPr sz="11200"/>
            </a:lvl2pPr>
            <a:lvl3pPr>
              <a:defRPr sz="9600"/>
            </a:lvl3pPr>
            <a:lvl4pPr>
              <a:defRPr sz="8000"/>
            </a:lvl4pPr>
            <a:lvl5pPr>
              <a:defRPr sz="8000"/>
            </a:lvl5pPr>
            <a:lvl6pPr>
              <a:defRPr sz="8000"/>
            </a:lvl6pPr>
            <a:lvl7pPr>
              <a:defRPr sz="8000"/>
            </a:lvl7pPr>
            <a:lvl8pPr>
              <a:defRPr sz="8000"/>
            </a:lvl8pPr>
            <a:lvl9pPr>
              <a:defRPr sz="8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26995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19364" y="1828800"/>
            <a:ext cx="11796712" cy="6400800"/>
          </a:xfrm>
        </p:spPr>
        <p:txBody>
          <a:bodyPr anchor="b"/>
          <a:lstStyle>
            <a:lvl1pPr>
              <a:defRPr sz="1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549564" y="3949706"/>
            <a:ext cx="18516600" cy="19494500"/>
          </a:xfrm>
        </p:spPr>
        <p:txBody>
          <a:bodyPr anchor="t"/>
          <a:lstStyle>
            <a:lvl1pPr marL="0" indent="0">
              <a:buNone/>
              <a:defRPr sz="12800"/>
            </a:lvl1pPr>
            <a:lvl2pPr marL="1828800" indent="0">
              <a:buNone/>
              <a:defRPr sz="11200"/>
            </a:lvl2pPr>
            <a:lvl3pPr marL="3657600" indent="0">
              <a:buNone/>
              <a:defRPr sz="9600"/>
            </a:lvl3pPr>
            <a:lvl4pPr marL="5486400" indent="0">
              <a:buNone/>
              <a:defRPr sz="8000"/>
            </a:lvl4pPr>
            <a:lvl5pPr marL="7315200" indent="0">
              <a:buNone/>
              <a:defRPr sz="8000"/>
            </a:lvl5pPr>
            <a:lvl6pPr marL="9144000" indent="0">
              <a:buNone/>
              <a:defRPr sz="8000"/>
            </a:lvl6pPr>
            <a:lvl7pPr marL="10972800" indent="0">
              <a:buNone/>
              <a:defRPr sz="8000"/>
            </a:lvl7pPr>
            <a:lvl8pPr marL="12801600" indent="0">
              <a:buNone/>
              <a:defRPr sz="8000"/>
            </a:lvl8pPr>
            <a:lvl9pPr marL="14630400" indent="0">
              <a:buNone/>
              <a:defRPr sz="8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19364" y="8229600"/>
            <a:ext cx="11796712" cy="15246352"/>
          </a:xfrm>
        </p:spPr>
        <p:txBody>
          <a:bodyPr/>
          <a:lstStyle>
            <a:lvl1pPr marL="0" indent="0">
              <a:buNone/>
              <a:defRPr sz="6400"/>
            </a:lvl1pPr>
            <a:lvl2pPr marL="1828800" indent="0">
              <a:buNone/>
              <a:defRPr sz="5600"/>
            </a:lvl2pPr>
            <a:lvl3pPr marL="3657600" indent="0">
              <a:buNone/>
              <a:defRPr sz="4800"/>
            </a:lvl3pPr>
            <a:lvl4pPr marL="5486400" indent="0">
              <a:buNone/>
              <a:defRPr sz="4000"/>
            </a:lvl4pPr>
            <a:lvl5pPr marL="7315200" indent="0">
              <a:buNone/>
              <a:defRPr sz="4000"/>
            </a:lvl5pPr>
            <a:lvl6pPr marL="9144000" indent="0">
              <a:buNone/>
              <a:defRPr sz="4000"/>
            </a:lvl6pPr>
            <a:lvl7pPr marL="10972800" indent="0">
              <a:buNone/>
              <a:defRPr sz="4000"/>
            </a:lvl7pPr>
            <a:lvl8pPr marL="12801600" indent="0">
              <a:buNone/>
              <a:defRPr sz="4000"/>
            </a:lvl8pPr>
            <a:lvl9pPr marL="14630400" indent="0">
              <a:buNone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5028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14600" y="1460506"/>
            <a:ext cx="31546800" cy="53022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14600" y="7302500"/>
            <a:ext cx="31546800" cy="174053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5146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9/26/2022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115800" y="25425406"/>
            <a:ext cx="123444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831800" y="25425406"/>
            <a:ext cx="8229600" cy="14605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76550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defTabSz="3657600" rtl="0" eaLnBrk="1" latinLnBrk="0" hangingPunct="1">
        <a:lnSpc>
          <a:spcPct val="90000"/>
        </a:lnSpc>
        <a:spcBef>
          <a:spcPct val="0"/>
        </a:spcBef>
        <a:buNone/>
        <a:defRPr sz="17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14400" indent="-914400" algn="l" defTabSz="3657600" rtl="0" eaLnBrk="1" latinLnBrk="0" hangingPunct="1">
        <a:lnSpc>
          <a:spcPct val="90000"/>
        </a:lnSpc>
        <a:spcBef>
          <a:spcPts val="4000"/>
        </a:spcBef>
        <a:buFont typeface="Arial" panose="020B0604020202020204" pitchFamily="34" charset="0"/>
        <a:buChar char="•"/>
        <a:defRPr sz="112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2pPr>
      <a:lvl3pPr marL="4572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8000" kern="1200">
          <a:solidFill>
            <a:schemeClr val="tx1"/>
          </a:solidFill>
          <a:latin typeface="+mn-lt"/>
          <a:ea typeface="+mn-ea"/>
          <a:cs typeface="+mn-cs"/>
        </a:defRPr>
      </a:lvl3pPr>
      <a:lvl4pPr marL="6400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100584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0" indent="-914400" algn="l" defTabSz="3657600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Char char="•"/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1pPr>
      <a:lvl2pPr marL="1828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2pPr>
      <a:lvl3pPr marL="3657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4pPr>
      <a:lvl5pPr marL="73152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5pPr>
      <a:lvl6pPr marL="91440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6pPr>
      <a:lvl7pPr marL="109728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7pPr>
      <a:lvl8pPr marL="128016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8pPr>
      <a:lvl9pPr marL="14630400" algn="l" defTabSz="3657600" rtl="0" eaLnBrk="1" latinLnBrk="0" hangingPunct="1">
        <a:defRPr sz="72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13" Type="http://schemas.openxmlformats.org/officeDocument/2006/relationships/image" Target="../media/image10.png"/><Relationship Id="rId18" Type="http://schemas.openxmlformats.org/officeDocument/2006/relationships/image" Target="../media/image15.png"/><Relationship Id="rId3" Type="http://schemas.openxmlformats.org/officeDocument/2006/relationships/hyperlink" Target="https://doi.org/jds4" TargetMode="External"/><Relationship Id="rId21" Type="http://schemas.openxmlformats.org/officeDocument/2006/relationships/image" Target="../media/image18.png"/><Relationship Id="rId7" Type="http://schemas.openxmlformats.org/officeDocument/2006/relationships/image" Target="../media/image4.jpg"/><Relationship Id="rId12" Type="http://schemas.openxmlformats.org/officeDocument/2006/relationships/image" Target="../media/image9.svg"/><Relationship Id="rId17" Type="http://schemas.openxmlformats.org/officeDocument/2006/relationships/image" Target="../media/image14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3.png"/><Relationship Id="rId20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11" Type="http://schemas.openxmlformats.org/officeDocument/2006/relationships/image" Target="../media/image8.png"/><Relationship Id="rId5" Type="http://schemas.openxmlformats.org/officeDocument/2006/relationships/image" Target="../media/image2.png"/><Relationship Id="rId15" Type="http://schemas.openxmlformats.org/officeDocument/2006/relationships/image" Target="../media/image12.svg"/><Relationship Id="rId10" Type="http://schemas.openxmlformats.org/officeDocument/2006/relationships/image" Target="../media/image7.png"/><Relationship Id="rId19" Type="http://schemas.openxmlformats.org/officeDocument/2006/relationships/image" Target="../media/image16.png"/><Relationship Id="rId4" Type="http://schemas.openxmlformats.org/officeDocument/2006/relationships/image" Target="../media/image1.png"/><Relationship Id="rId9" Type="http://schemas.openxmlformats.org/officeDocument/2006/relationships/image" Target="../media/image6.png"/><Relationship Id="rId1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Rectangle 81">
            <a:extLst>
              <a:ext uri="{FF2B5EF4-FFF2-40B4-BE49-F238E27FC236}">
                <a16:creationId xmlns:a16="http://schemas.microsoft.com/office/drawing/2014/main" id="{29BB8147-C368-412E-8F33-7A416DC6ABB7}"/>
              </a:ext>
            </a:extLst>
          </p:cNvPr>
          <p:cNvSpPr/>
          <p:nvPr/>
        </p:nvSpPr>
        <p:spPr>
          <a:xfrm>
            <a:off x="10798118" y="16331846"/>
            <a:ext cx="6508872" cy="686341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download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gravity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fetch.gravity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'BA'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 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GHF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fetch.geothermal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'losing-ebbing-2021'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set properties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data = profile.make_data_dict(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[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"Bouguer gravity"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	 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"Geothermal heat flux"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],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[gravity, GHF],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[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"blue"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"red"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])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draw profile location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lines = maps.draw_lines()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line = utils.shapes_to_df(lines)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plot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profile.plot_profile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pPr lvl="1"/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method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"polyline"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lvl="1"/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polyline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line, </a:t>
            </a:r>
          </a:p>
          <a:p>
            <a:pPr lvl="1"/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num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100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pPr lvl="1"/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data_dict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data, </a:t>
            </a:r>
          </a:p>
          <a:p>
            <a:pPr lvl="1"/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add_map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12" name="silent presenter">
            <a:extLst>
              <a:ext uri="{FF2B5EF4-FFF2-40B4-BE49-F238E27FC236}">
                <a16:creationId xmlns:a16="http://schemas.microsoft.com/office/drawing/2014/main" id="{EC86DA8B-8163-4552-8FA4-435C18CFF2A9}"/>
              </a:ext>
            </a:extLst>
          </p:cNvPr>
          <p:cNvSpPr/>
          <p:nvPr/>
        </p:nvSpPr>
        <p:spPr>
          <a:xfrm>
            <a:off x="0" y="0"/>
            <a:ext cx="36589618" cy="2786201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285698"/>
            <a:endParaRPr lang="en-US" sz="1125" dirty="0">
              <a:solidFill>
                <a:schemeClr val="accent1">
                  <a:lumMod val="75000"/>
                </a:schemeClr>
              </a:solidFill>
              <a:latin typeface="Calibri" panose="020F0502020204030204"/>
            </a:endParaRPr>
          </a:p>
        </p:txBody>
      </p:sp>
      <p:sp>
        <p:nvSpPr>
          <p:cNvPr id="31" name="Title 4">
            <a:extLst>
              <a:ext uri="{FF2B5EF4-FFF2-40B4-BE49-F238E27FC236}">
                <a16:creationId xmlns:a16="http://schemas.microsoft.com/office/drawing/2014/main" id="{B6829E4F-0FCB-4A9E-85D5-81650A78DAF2}"/>
              </a:ext>
            </a:extLst>
          </p:cNvPr>
          <p:cNvSpPr txBox="1">
            <a:spLocks/>
          </p:cNvSpPr>
          <p:nvPr/>
        </p:nvSpPr>
        <p:spPr>
          <a:xfrm>
            <a:off x="0" y="341317"/>
            <a:ext cx="36589618" cy="3080084"/>
          </a:xfrm>
          <a:prstGeom prst="rect">
            <a:avLst/>
          </a:prstGeom>
        </p:spPr>
        <p:txBody>
          <a:bodyPr vert="horz" lIns="274320" tIns="137160" rIns="274320" bIns="137160" rtlCol="0" anchor="t">
            <a:noAutofit/>
          </a:bodyPr>
          <a:lstStyle>
            <a:lvl1pPr algn="ctr" defTabSz="91425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5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66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Antarctic-Plots </a:t>
            </a:r>
          </a:p>
          <a:p>
            <a:r>
              <a:rPr lang="en-US" sz="48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 Python package to help </a:t>
            </a:r>
            <a:r>
              <a:rPr lang="en-US" sz="54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download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, </a:t>
            </a:r>
            <a:r>
              <a:rPr lang="en-US" sz="54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visualize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, </a:t>
            </a:r>
            <a:r>
              <a:rPr lang="en-US" sz="48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and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n-US" sz="5400" b="1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present</a:t>
            </a:r>
            <a:r>
              <a:rPr lang="en-US" sz="54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 </a:t>
            </a:r>
            <a:r>
              <a:rPr lang="en-US" sz="4800" spc="225" dirty="0">
                <a:solidFill>
                  <a:schemeClr val="bg1"/>
                </a:solidFill>
                <a:latin typeface="Lato Black" panose="020F0A02020204030203"/>
                <a:ea typeface="Segoe UI Black" panose="020B0A02040204020203" pitchFamily="34" charset="0"/>
                <a:cs typeface="Segoe UI" panose="020B0502040204020203" pitchFamily="34" charset="0"/>
              </a:rPr>
              <a:t>Antarctic datasets</a:t>
            </a:r>
            <a:endParaRPr lang="en-US" sz="5400" spc="225" dirty="0">
              <a:solidFill>
                <a:schemeClr val="bg1"/>
              </a:solidFill>
              <a:latin typeface="Lato Black" panose="020F0A02020204030203"/>
              <a:ea typeface="Segoe UI Black" panose="020B0A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E77C03B7-7FE7-437B-A1D6-3BDBA2BC3582}"/>
              </a:ext>
            </a:extLst>
          </p:cNvPr>
          <p:cNvSpPr txBox="1"/>
          <p:nvPr/>
        </p:nvSpPr>
        <p:spPr>
          <a:xfrm>
            <a:off x="217053" y="25525429"/>
            <a:ext cx="4723973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b="1" dirty="0">
                <a:solidFill>
                  <a:schemeClr val="accent6">
                    <a:lumMod val="75000"/>
                  </a:schemeClr>
                </a:solidFill>
                <a:latin typeface="Lato Black" panose="020F0A02020204030203"/>
              </a:rPr>
              <a:t>Try it on your phone:</a:t>
            </a:r>
          </a:p>
          <a:p>
            <a:r>
              <a:rPr lang="en-NZ" sz="2000" dirty="0">
                <a:solidFill>
                  <a:schemeClr val="accent6">
                    <a:lumMod val="75000"/>
                  </a:schemeClr>
                </a:solidFill>
                <a:latin typeface="Lato Black" panose="020F0A02020204030203"/>
              </a:rPr>
              <a:t>Open a Binder environment</a:t>
            </a:r>
          </a:p>
          <a:p>
            <a:r>
              <a:rPr lang="en-NZ" sz="2000" dirty="0">
                <a:solidFill>
                  <a:schemeClr val="accent6">
                    <a:lumMod val="75000"/>
                  </a:schemeClr>
                </a:solidFill>
                <a:latin typeface="Lato Black" panose="020F0A02020204030203"/>
              </a:rPr>
              <a:t>https://bndr.it/b5dn7</a:t>
            </a: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F9A2B5D-2A98-4C21-9105-3B81FB9C0BBD}"/>
              </a:ext>
            </a:extLst>
          </p:cNvPr>
          <p:cNvSpPr txBox="1"/>
          <p:nvPr/>
        </p:nvSpPr>
        <p:spPr>
          <a:xfrm>
            <a:off x="5803468" y="25544397"/>
            <a:ext cx="44779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Z" sz="2800" b="1" dirty="0">
                <a:solidFill>
                  <a:schemeClr val="accent1"/>
                </a:solidFill>
                <a:latin typeface="Lato Black" panose="020F0A02020204030203"/>
              </a:rPr>
              <a:t>Download the poster:</a:t>
            </a:r>
          </a:p>
          <a:p>
            <a:r>
              <a:rPr lang="en-NZ" sz="2000" dirty="0">
                <a:solidFill>
                  <a:schemeClr val="accent1"/>
                </a:solidFill>
                <a:latin typeface="Lato Black" panose="020F0A02020204030203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https://doi.org/jds4</a:t>
            </a:r>
            <a:endParaRPr lang="en-NZ" sz="2000" dirty="0">
              <a:solidFill>
                <a:schemeClr val="accent1"/>
              </a:solidFill>
              <a:latin typeface="Lato Black" panose="020F0A02020204030203"/>
            </a:endParaRPr>
          </a:p>
        </p:txBody>
      </p:sp>
      <p:pic>
        <p:nvPicPr>
          <p:cNvPr id="131" name="Picture 130">
            <a:extLst>
              <a:ext uri="{FF2B5EF4-FFF2-40B4-BE49-F238E27FC236}">
                <a16:creationId xmlns:a16="http://schemas.microsoft.com/office/drawing/2014/main" id="{F3B498E4-AB98-4358-918F-347666D71C3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77315" t="13575" r="7485" b="54158"/>
          <a:stretch/>
        </p:blipFill>
        <p:spPr>
          <a:xfrm>
            <a:off x="33881442" y="311278"/>
            <a:ext cx="2081934" cy="2209953"/>
          </a:xfrm>
          <a:prstGeom prst="roundRect">
            <a:avLst>
              <a:gd name="adj" fmla="val 18081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/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FA4BD5B0-A3EE-4B7D-B656-26291139EAA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75270" y="23171816"/>
            <a:ext cx="7374010" cy="1346558"/>
          </a:xfrm>
          <a:prstGeom prst="rect">
            <a:avLst/>
          </a:prstGeom>
        </p:spPr>
      </p:pic>
      <p:pic>
        <p:nvPicPr>
          <p:cNvPr id="73" name="Picture 72" descr="Logo, company name&#10;&#10;Description automatically generated">
            <a:extLst>
              <a:ext uri="{FF2B5EF4-FFF2-40B4-BE49-F238E27FC236}">
                <a16:creationId xmlns:a16="http://schemas.microsoft.com/office/drawing/2014/main" id="{5D06F530-4C68-45CF-B59B-3749586A625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400591" y="25317433"/>
            <a:ext cx="4908884" cy="1658076"/>
          </a:xfrm>
          <a:prstGeom prst="rect">
            <a:avLst/>
          </a:prstGeom>
        </p:spPr>
      </p:pic>
      <p:pic>
        <p:nvPicPr>
          <p:cNvPr id="78" name="Picture 77" descr="A picture containing shape&#10;&#10;Description automatically generated">
            <a:extLst>
              <a:ext uri="{FF2B5EF4-FFF2-40B4-BE49-F238E27FC236}">
                <a16:creationId xmlns:a16="http://schemas.microsoft.com/office/drawing/2014/main" id="{BF773D3C-E502-4054-8AB7-7325278A6FA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9337" y="370148"/>
            <a:ext cx="2036743" cy="2036743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AC5E0CD2-D433-4759-9F4B-4FB3361FCD29}"/>
              </a:ext>
            </a:extLst>
          </p:cNvPr>
          <p:cNvGrpSpPr/>
          <p:nvPr/>
        </p:nvGrpSpPr>
        <p:grpSpPr>
          <a:xfrm>
            <a:off x="10537829" y="3153937"/>
            <a:ext cx="13011260" cy="7849459"/>
            <a:chOff x="10474382" y="3797110"/>
            <a:chExt cx="13011260" cy="7849459"/>
          </a:xfrm>
        </p:grpSpPr>
        <p:sp>
          <p:nvSpPr>
            <p:cNvPr id="93" name="TextBox 92">
              <a:extLst>
                <a:ext uri="{FF2B5EF4-FFF2-40B4-BE49-F238E27FC236}">
                  <a16:creationId xmlns:a16="http://schemas.microsoft.com/office/drawing/2014/main" id="{A0294849-EC05-4E2F-9055-B3BE1E17ACB5}"/>
                </a:ext>
              </a:extLst>
            </p:cNvPr>
            <p:cNvSpPr txBox="1"/>
            <p:nvPr/>
          </p:nvSpPr>
          <p:spPr>
            <a:xfrm>
              <a:off x="10742673" y="3797110"/>
              <a:ext cx="12554250" cy="20005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600"/>
                </a:spcBef>
                <a:spcAft>
                  <a:spcPts val="600"/>
                </a:spcAft>
              </a:pPr>
              <a:r>
                <a:rPr lang="en-US" sz="3600" b="1" dirty="0">
                  <a:solidFill>
                    <a:srgbClr val="0000FF"/>
                  </a:solidFill>
                  <a:latin typeface="Consolas" panose="020B0609020204030204" pitchFamily="49" charset="0"/>
                </a:rPr>
                <a:t>from</a:t>
              </a:r>
              <a:r>
                <a:rPr lang="en-US" sz="3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antarctic_plots </a:t>
              </a:r>
              <a:r>
                <a:rPr lang="en-US" sz="3600" b="1" dirty="0">
                  <a:solidFill>
                    <a:srgbClr val="0000FF"/>
                  </a:solidFill>
                  <a:latin typeface="Consolas" panose="020B0609020204030204" pitchFamily="49" charset="0"/>
                </a:rPr>
                <a:t>import</a:t>
              </a:r>
              <a:r>
                <a:rPr lang="en-US" sz="3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4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maps</a:t>
              </a:r>
              <a:endParaRPr lang="en-NZ" sz="3600" b="1" dirty="0">
                <a:latin typeface="Consolas" panose="020B0609020204030204" pitchFamily="49" charset="0"/>
              </a:endParaRPr>
            </a:p>
            <a:p>
              <a:pPr marL="457200" indent="-457200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Ø"/>
              </a:pPr>
              <a:r>
                <a:rPr lang="en-NZ" sz="2800" dirty="0">
                  <a:latin typeface="Lato" panose="020F0502020204030203" pitchFamily="34" charset="0"/>
                  <a:cs typeface="Segoe UI" panose="020B0502040204020203" pitchFamily="34" charset="0"/>
                </a:rPr>
                <a:t>easily create high-quality maps (uses </a:t>
              </a:r>
              <a:r>
                <a:rPr lang="en-NZ" sz="2800" b="1" dirty="0" err="1">
                  <a:latin typeface="Lato" panose="020F0502020204030203" pitchFamily="34" charset="0"/>
                  <a:cs typeface="Segoe UI" panose="020B0502040204020203" pitchFamily="34" charset="0"/>
                </a:rPr>
                <a:t>PyGMT</a:t>
              </a:r>
              <a:r>
                <a:rPr lang="en-NZ" sz="2800" b="1" dirty="0">
                  <a:latin typeface="Lato" panose="020F0502020204030203" pitchFamily="34" charset="0"/>
                  <a:cs typeface="Segoe UI" panose="020B0502040204020203" pitchFamily="34" charset="0"/>
                </a:rPr>
                <a:t> </a:t>
              </a:r>
              <a:r>
                <a:rPr lang="en-NZ" sz="2800" dirty="0">
                  <a:latin typeface="Lato" panose="020F0502020204030203" pitchFamily="34" charset="0"/>
                  <a:cs typeface="Segoe UI" panose="020B0502040204020203" pitchFamily="34" charset="0"/>
                </a:rPr>
                <a:t>in the background)</a:t>
              </a:r>
              <a:endParaRPr lang="en-NZ" sz="2800" b="1" dirty="0">
                <a:latin typeface="Lato" panose="020F0502020204030203" pitchFamily="34" charset="0"/>
                <a:cs typeface="Segoe UI" panose="020B0502040204020203" pitchFamily="34" charset="0"/>
              </a:endParaRPr>
            </a:p>
            <a:p>
              <a:pPr marL="457200" indent="-457200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Ø"/>
              </a:pPr>
              <a:r>
                <a:rPr lang="en-NZ" sz="2800" dirty="0">
                  <a:latin typeface="Lato" panose="020F0502020204030203" pitchFamily="34" charset="0"/>
                  <a:cs typeface="Segoe UI" panose="020B0502040204020203" pitchFamily="34" charset="0"/>
                </a:rPr>
                <a:t>use independently or use it as an extension to </a:t>
              </a:r>
              <a:r>
                <a:rPr lang="en-NZ" sz="2800" b="1" dirty="0" err="1">
                  <a:latin typeface="Lato" panose="020F0502020204030203" pitchFamily="34" charset="0"/>
                  <a:cs typeface="Segoe UI" panose="020B0502040204020203" pitchFamily="34" charset="0"/>
                </a:rPr>
                <a:t>PyGMT</a:t>
              </a:r>
              <a:endParaRPr lang="en-NZ" sz="2800" dirty="0">
                <a:latin typeface="Lato" panose="020F0502020204030203" pitchFamily="34" charset="0"/>
                <a:cs typeface="Segoe UI" panose="020B0502040204020203" pitchFamily="34" charset="0"/>
              </a:endParaRPr>
            </a:p>
          </p:txBody>
        </p:sp>
        <p:sp>
          <p:nvSpPr>
            <p:cNvPr id="85" name="Rectangle: Rounded Corners 84">
              <a:extLst>
                <a:ext uri="{FF2B5EF4-FFF2-40B4-BE49-F238E27FC236}">
                  <a16:creationId xmlns:a16="http://schemas.microsoft.com/office/drawing/2014/main" id="{BF7FA7CD-40E2-4731-B314-A0540CB87A7E}"/>
                </a:ext>
              </a:extLst>
            </p:cNvPr>
            <p:cNvSpPr/>
            <p:nvPr/>
          </p:nvSpPr>
          <p:spPr>
            <a:xfrm>
              <a:off x="10650400" y="6054770"/>
              <a:ext cx="5790605" cy="5324535"/>
            </a:xfrm>
            <a:prstGeom prst="roundRect">
              <a:avLst>
                <a:gd name="adj" fmla="val 0"/>
              </a:avLst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NZ" sz="20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download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ice_thickness = fetch.bedmachine(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layer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"thickness"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 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region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regions.amery_ice_shelf, 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spacing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098658"/>
                  </a:solidFill>
                  <a:latin typeface="Consolas" panose="020B0609020204030204" pitchFamily="49" charset="0"/>
                </a:rPr>
                <a:t>1000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</a:p>
            <a:p>
              <a:b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</a:br>
              <a:r>
                <a:rPr lang="en-NZ" sz="20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plot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fig = maps.plot_grd(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grid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ice_thickness,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cmap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"cool"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coast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True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title</a:t>
              </a:r>
              <a:r>
                <a:rPr lang="en-US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US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"Amery Ice Shelf thickness"</a:t>
              </a:r>
              <a:r>
                <a:rPr lang="en-US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</a:p>
            <a:p>
              <a:r>
                <a:rPr lang="en-US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US" sz="2000" dirty="0" err="1">
                  <a:solidFill>
                    <a:srgbClr val="001080"/>
                  </a:solidFill>
                  <a:latin typeface="Consolas" panose="020B0609020204030204" pitchFamily="49" charset="0"/>
                </a:rPr>
                <a:t>cbar_label</a:t>
              </a:r>
              <a:r>
                <a:rPr lang="en-US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US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"Ice thickness (m)"</a:t>
              </a:r>
              <a:r>
                <a:rPr lang="en-US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inset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True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scalebar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True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</a:p>
            <a:p>
              <a:b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</a:b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fig.show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()</a:t>
              </a:r>
            </a:p>
          </p:txBody>
        </p:sp>
        <p:sp>
          <p:nvSpPr>
            <p:cNvPr id="40" name="Rectangle 39">
              <a:extLst>
                <a:ext uri="{FF2B5EF4-FFF2-40B4-BE49-F238E27FC236}">
                  <a16:creationId xmlns:a16="http://schemas.microsoft.com/office/drawing/2014/main" id="{F2D1B2B8-853C-42C8-A9FE-EE5760095599}"/>
                </a:ext>
              </a:extLst>
            </p:cNvPr>
            <p:cNvSpPr/>
            <p:nvPr/>
          </p:nvSpPr>
          <p:spPr>
            <a:xfrm>
              <a:off x="10474382" y="3840125"/>
              <a:ext cx="13011260" cy="7806444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74E49CF0-FA14-4935-BFE5-6021C01E9116}"/>
              </a:ext>
            </a:extLst>
          </p:cNvPr>
          <p:cNvGrpSpPr/>
          <p:nvPr/>
        </p:nvGrpSpPr>
        <p:grpSpPr>
          <a:xfrm>
            <a:off x="477090" y="13803349"/>
            <a:ext cx="9699308" cy="10802430"/>
            <a:chOff x="308649" y="13923664"/>
            <a:chExt cx="9699308" cy="10802430"/>
          </a:xfrm>
        </p:grpSpPr>
        <p:pic>
          <p:nvPicPr>
            <p:cNvPr id="159" name="Picture 158" descr="Diagram&#10;&#10;Description automatically generated">
              <a:extLst>
                <a:ext uri="{FF2B5EF4-FFF2-40B4-BE49-F238E27FC236}">
                  <a16:creationId xmlns:a16="http://schemas.microsoft.com/office/drawing/2014/main" id="{78423666-C123-41E3-B571-9C523904EF6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782307" y="16680852"/>
              <a:ext cx="6526735" cy="6526735"/>
            </a:xfrm>
            <a:prstGeom prst="rect">
              <a:avLst/>
            </a:prstGeom>
          </p:spPr>
        </p:pic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D5CE7BC-EBCD-44E2-A866-EB6FE698472E}"/>
                </a:ext>
              </a:extLst>
            </p:cNvPr>
            <p:cNvSpPr/>
            <p:nvPr/>
          </p:nvSpPr>
          <p:spPr>
            <a:xfrm>
              <a:off x="308649" y="13982673"/>
              <a:ext cx="9699308" cy="10743421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57E05733-20DF-4BB6-B0D4-384F054DEEF9}"/>
                </a:ext>
              </a:extLst>
            </p:cNvPr>
            <p:cNvSpPr txBox="1"/>
            <p:nvPr/>
          </p:nvSpPr>
          <p:spPr>
            <a:xfrm>
              <a:off x="412782" y="13923664"/>
              <a:ext cx="9595175" cy="258532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 algn="ctr">
                <a:spcBef>
                  <a:spcPts val="600"/>
                </a:spcBef>
                <a:spcAft>
                  <a:spcPts val="600"/>
                </a:spcAft>
              </a:pPr>
              <a:r>
                <a:rPr lang="en-US" sz="3600" b="1" dirty="0">
                  <a:solidFill>
                    <a:srgbClr val="0000FF"/>
                  </a:solidFill>
                  <a:latin typeface="Consolas" panose="020B0609020204030204" pitchFamily="49" charset="0"/>
                </a:rPr>
                <a:t>from</a:t>
              </a:r>
              <a:r>
                <a:rPr lang="en-US" sz="3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antarctic_plots </a:t>
              </a:r>
              <a:r>
                <a:rPr lang="en-US" sz="3600" b="1" dirty="0">
                  <a:solidFill>
                    <a:srgbClr val="0000FF"/>
                  </a:solidFill>
                  <a:latin typeface="Consolas" panose="020B0609020204030204" pitchFamily="49" charset="0"/>
                </a:rPr>
                <a:t>import</a:t>
              </a:r>
              <a:r>
                <a:rPr lang="en-US" sz="36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 </a:t>
              </a:r>
              <a:r>
                <a:rPr lang="en-US" sz="4800" b="1" dirty="0">
                  <a:solidFill>
                    <a:srgbClr val="000000"/>
                  </a:solidFill>
                  <a:latin typeface="Consolas" panose="020B0609020204030204" pitchFamily="49" charset="0"/>
                </a:rPr>
                <a:t>regions</a:t>
              </a:r>
              <a:endParaRPr lang="en-NZ" sz="3600" b="1" dirty="0">
                <a:solidFill>
                  <a:prstClr val="black"/>
                </a:solidFill>
                <a:latin typeface="Consolas" panose="020B0609020204030204" pitchFamily="49" charset="0"/>
              </a:endParaRPr>
            </a:p>
            <a:p>
              <a:pPr marL="457200" lvl="0" indent="-457200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Ø"/>
              </a:pPr>
              <a:r>
                <a:rPr lang="en-NZ" sz="2800" dirty="0">
                  <a:solidFill>
                    <a:prstClr val="black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helps with defining geographic regions</a:t>
              </a:r>
            </a:p>
            <a:p>
              <a:pPr marL="457200" lvl="0" indent="-457200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Ø"/>
              </a:pPr>
              <a:r>
                <a:rPr lang="en-NZ" sz="2800" dirty="0">
                  <a:solidFill>
                    <a:prstClr val="black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pre-set regions for common areas</a:t>
              </a:r>
            </a:p>
            <a:p>
              <a:pPr marL="457200" lvl="0" indent="-457200">
                <a:spcBef>
                  <a:spcPts val="600"/>
                </a:spcBef>
                <a:spcAft>
                  <a:spcPts val="600"/>
                </a:spcAft>
                <a:buFont typeface="Wingdings" panose="05000000000000000000" pitchFamily="2" charset="2"/>
                <a:buChar char="Ø"/>
              </a:pPr>
              <a:r>
                <a:rPr lang="en-NZ" sz="2800" dirty="0">
                  <a:solidFill>
                    <a:prstClr val="black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custom regions from an interactive map</a:t>
              </a:r>
              <a:endParaRPr lang="en-NZ" sz="2800" dirty="0">
                <a:latin typeface="Lato" panose="020F050202020403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39BA508C-77D9-48BB-96B7-9C2BFB69ED04}"/>
              </a:ext>
            </a:extLst>
          </p:cNvPr>
          <p:cNvGrpSpPr/>
          <p:nvPr/>
        </p:nvGrpSpPr>
        <p:grpSpPr>
          <a:xfrm>
            <a:off x="501153" y="5630780"/>
            <a:ext cx="9675245" cy="7868001"/>
            <a:chOff x="308649" y="5823284"/>
            <a:chExt cx="9675245" cy="7868001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F25B006A-C26F-44C1-A3A9-A6BDAC37E54C}"/>
                </a:ext>
              </a:extLst>
            </p:cNvPr>
            <p:cNvSpPr/>
            <p:nvPr/>
          </p:nvSpPr>
          <p:spPr>
            <a:xfrm>
              <a:off x="308649" y="5823284"/>
              <a:ext cx="9675245" cy="7868001"/>
            </a:xfrm>
            <a:prstGeom prst="rect">
              <a:avLst/>
            </a:pr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AB7C339D-09EA-423E-B625-4C307BACBA3C}"/>
                </a:ext>
              </a:extLst>
            </p:cNvPr>
            <p:cNvGrpSpPr/>
            <p:nvPr/>
          </p:nvGrpSpPr>
          <p:grpSpPr>
            <a:xfrm>
              <a:off x="421900" y="5890039"/>
              <a:ext cx="9468058" cy="7668168"/>
              <a:chOff x="470026" y="5938165"/>
              <a:chExt cx="9468058" cy="7668168"/>
            </a:xfrm>
          </p:grpSpPr>
          <p:pic>
            <p:nvPicPr>
              <p:cNvPr id="154" name="Picture 153">
                <a:extLst>
                  <a:ext uri="{FF2B5EF4-FFF2-40B4-BE49-F238E27FC236}">
                    <a16:creationId xmlns:a16="http://schemas.microsoft.com/office/drawing/2014/main" id="{940890B3-61E5-4523-89C7-A17E6E0942D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456586" y="12066492"/>
                <a:ext cx="6538401" cy="1539841"/>
              </a:xfrm>
              <a:prstGeom prst="rect">
                <a:avLst/>
              </a:prstGeom>
            </p:spPr>
          </p:pic>
          <p:sp>
            <p:nvSpPr>
              <p:cNvPr id="155" name="Rectangle 154">
                <a:extLst>
                  <a:ext uri="{FF2B5EF4-FFF2-40B4-BE49-F238E27FC236}">
                    <a16:creationId xmlns:a16="http://schemas.microsoft.com/office/drawing/2014/main" id="{E9019415-984D-4B83-A8DD-9375582A2750}"/>
                  </a:ext>
                </a:extLst>
              </p:cNvPr>
              <p:cNvSpPr/>
              <p:nvPr/>
            </p:nvSpPr>
            <p:spPr>
              <a:xfrm>
                <a:off x="470026" y="9350857"/>
                <a:ext cx="9436418" cy="3524042"/>
              </a:xfrm>
              <a:prstGeom prst="rect">
                <a:avLst/>
              </a:prstGeom>
            </p:spPr>
            <p:txBody>
              <a:bodyPr wrap="square" numCol="2">
                <a:spAutoFit/>
              </a:bodyPr>
              <a:lstStyle/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Bedmachine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Bedmap2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DeepBedMap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Geothermal heat flux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Gravity 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endParaRPr lang="en-NZ" sz="2800" dirty="0">
                  <a:latin typeface="Consolas" panose="020B0609020204030204" pitchFamily="49" charset="0"/>
                </a:endParaRP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Magnetics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Grounding line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Coastline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Satellite imagery</a:t>
                </a:r>
              </a:p>
              <a:p>
                <a:pPr marL="457200" indent="-457200">
                  <a:spcBef>
                    <a:spcPts val="600"/>
                  </a:spcBef>
                  <a:spcAft>
                    <a:spcPts val="600"/>
                  </a:spcAft>
                  <a:buFont typeface="Arial" panose="020B0604020202020204" pitchFamily="34" charset="0"/>
                  <a:buChar char="•"/>
                </a:pPr>
                <a:r>
                  <a:rPr lang="en-NZ" sz="2800" dirty="0">
                    <a:latin typeface="Consolas" panose="020B0609020204030204" pitchFamily="49" charset="0"/>
                  </a:rPr>
                  <a:t>Ice velocity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EF174C14-54E4-4875-A7A7-9E44F40E363C}"/>
                  </a:ext>
                </a:extLst>
              </p:cNvPr>
              <p:cNvSpPr txBox="1"/>
              <p:nvPr/>
            </p:nvSpPr>
            <p:spPr>
              <a:xfrm>
                <a:off x="501666" y="5938165"/>
                <a:ext cx="9436418" cy="31700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3600" b="1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from</a:t>
                </a:r>
                <a:r>
                  <a:rPr lang="en-US" sz="36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antarctic_plots </a:t>
                </a:r>
                <a:r>
                  <a:rPr lang="en-US" sz="3600" b="1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import</a:t>
                </a:r>
                <a:r>
                  <a:rPr lang="en-US" sz="36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US" sz="48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fetch</a:t>
                </a:r>
                <a:endParaRPr lang="en-NZ" sz="3600" b="1" dirty="0">
                  <a:solidFill>
                    <a:prstClr val="black"/>
                  </a:solidFill>
                  <a:latin typeface="Consolas" panose="020B0609020204030204" pitchFamily="49" charset="0"/>
                </a:endParaRP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download, store and retrieve datasets</a:t>
                </a: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no need to remember file paths</a:t>
                </a: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enables reproducible and shareable code</a:t>
                </a: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easy to add more datasets!</a:t>
                </a:r>
              </a:p>
            </p:txBody>
          </p:sp>
        </p:grp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AFC1F5EB-907A-4FAD-838D-154AACD32CB4}"/>
              </a:ext>
            </a:extLst>
          </p:cNvPr>
          <p:cNvSpPr txBox="1"/>
          <p:nvPr/>
        </p:nvSpPr>
        <p:spPr>
          <a:xfrm>
            <a:off x="470026" y="2997222"/>
            <a:ext cx="943641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 defTabSz="285698">
              <a:spcBef>
                <a:spcPts val="600"/>
              </a:spcBef>
              <a:spcAft>
                <a:spcPts val="600"/>
              </a:spcAft>
            </a:pPr>
            <a:r>
              <a:rPr lang="en-US" sz="4400" b="1" dirty="0">
                <a:solidFill>
                  <a:srgbClr val="4472C4">
                    <a:lumMod val="75000"/>
                  </a:srgbClr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Introduction</a:t>
            </a:r>
          </a:p>
          <a:p>
            <a:pPr lvl="0">
              <a:spcBef>
                <a:spcPts val="600"/>
              </a:spcBef>
              <a:spcAft>
                <a:spcPts val="600"/>
              </a:spcAft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Antarctic-Plots is a new Python package developed to help with conducting Antarctic science. The 5 modules shown here provide tools to help with a variety of uses.</a:t>
            </a:r>
          </a:p>
        </p:txBody>
      </p: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05E8303-58B1-4FC8-B29C-2C85F880E271}"/>
              </a:ext>
            </a:extLst>
          </p:cNvPr>
          <p:cNvGrpSpPr/>
          <p:nvPr/>
        </p:nvGrpSpPr>
        <p:grpSpPr>
          <a:xfrm>
            <a:off x="17455962" y="12474241"/>
            <a:ext cx="6417424" cy="11264002"/>
            <a:chOff x="24231314" y="18396112"/>
            <a:chExt cx="5194942" cy="9118275"/>
          </a:xfrm>
        </p:grpSpPr>
        <p:pic>
          <p:nvPicPr>
            <p:cNvPr id="88" name="Picture 87" descr="Chart, histogram&#10;&#10;Description automatically generated">
              <a:extLst>
                <a:ext uri="{FF2B5EF4-FFF2-40B4-BE49-F238E27FC236}">
                  <a16:creationId xmlns:a16="http://schemas.microsoft.com/office/drawing/2014/main" id="{42D9B468-48E2-40D2-8840-D3129D8610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" r="58903"/>
            <a:stretch/>
          </p:blipFill>
          <p:spPr>
            <a:xfrm>
              <a:off x="24579257" y="18396112"/>
              <a:ext cx="4463856" cy="4643631"/>
            </a:xfrm>
            <a:prstGeom prst="rect">
              <a:avLst/>
            </a:prstGeom>
          </p:spPr>
        </p:pic>
        <p:pic>
          <p:nvPicPr>
            <p:cNvPr id="71" name="Picture 70" descr="Chart, histogram&#10;&#10;Description automatically generated">
              <a:extLst>
                <a:ext uri="{FF2B5EF4-FFF2-40B4-BE49-F238E27FC236}">
                  <a16:creationId xmlns:a16="http://schemas.microsoft.com/office/drawing/2014/main" id="{0C93E6DE-EFCF-4029-BFD1-03048BBBB4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40922" r="13618"/>
            <a:stretch/>
          </p:blipFill>
          <p:spPr>
            <a:xfrm>
              <a:off x="24231314" y="22870756"/>
              <a:ext cx="4937933" cy="4643631"/>
            </a:xfrm>
            <a:prstGeom prst="rect">
              <a:avLst/>
            </a:prstGeom>
          </p:spPr>
        </p:pic>
        <p:pic>
          <p:nvPicPr>
            <p:cNvPr id="32" name="Picture 31" descr="Chart, histogram&#10;&#10;Description automatically generated">
              <a:extLst>
                <a:ext uri="{FF2B5EF4-FFF2-40B4-BE49-F238E27FC236}">
                  <a16:creationId xmlns:a16="http://schemas.microsoft.com/office/drawing/2014/main" id="{1FA250B1-A0BE-4203-8680-A158C07B596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84073" t="85954" b="3772"/>
            <a:stretch/>
          </p:blipFill>
          <p:spPr>
            <a:xfrm>
              <a:off x="27142960" y="23228417"/>
              <a:ext cx="1652919" cy="455832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FE754708-B40B-4CCF-88EA-D6014020C8D0}"/>
                </a:ext>
              </a:extLst>
            </p:cNvPr>
            <p:cNvSpPr/>
            <p:nvPr/>
          </p:nvSpPr>
          <p:spPr>
            <a:xfrm>
              <a:off x="28975406" y="26669817"/>
              <a:ext cx="450850" cy="69042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NZ"/>
            </a:p>
          </p:txBody>
        </p:sp>
      </p:grpSp>
      <p:sp>
        <p:nvSpPr>
          <p:cNvPr id="49" name="TextBox 48">
            <a:extLst>
              <a:ext uri="{FF2B5EF4-FFF2-40B4-BE49-F238E27FC236}">
                <a16:creationId xmlns:a16="http://schemas.microsoft.com/office/drawing/2014/main" id="{D71DA93A-B2BB-452B-9FC4-42831CD0658C}"/>
              </a:ext>
            </a:extLst>
          </p:cNvPr>
          <p:cNvSpPr txBox="1"/>
          <p:nvPr/>
        </p:nvSpPr>
        <p:spPr>
          <a:xfrm>
            <a:off x="10780367" y="11466860"/>
            <a:ext cx="12410527" cy="39549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spcBef>
                <a:spcPts val="600"/>
              </a:spcBef>
              <a:spcAft>
                <a:spcPts val="600"/>
              </a:spcAft>
            </a:pP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antarctic_plots </a:t>
            </a:r>
            <a:r>
              <a:rPr lang="en-US" sz="3600" b="1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3600" b="1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4800" b="1" dirty="0">
                <a:solidFill>
                  <a:srgbClr val="000000"/>
                </a:solidFill>
                <a:latin typeface="Consolas" panose="020B0609020204030204" pitchFamily="49" charset="0"/>
              </a:rPr>
              <a:t>profile</a:t>
            </a:r>
            <a:endParaRPr lang="en-NZ" sz="3600" b="1" dirty="0">
              <a:solidFill>
                <a:prstClr val="black"/>
              </a:solidFill>
              <a:latin typeface="Consolas" panose="020B0609020204030204" pitchFamily="49" charset="0"/>
            </a:endParaRPr>
          </a:p>
          <a:p>
            <a:pPr marL="457200" lvl="0" indent="-4572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sample of datasets along lines</a:t>
            </a:r>
          </a:p>
          <a:p>
            <a:pPr marL="457200" lvl="0" indent="-4572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plot cross sections and profiles</a:t>
            </a:r>
          </a:p>
          <a:p>
            <a:pPr marL="457200" lvl="0" indent="-457200"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Ø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3 methods of defining a profile line: </a:t>
            </a:r>
            <a:endParaRPr lang="en-NZ" sz="1200" dirty="0">
              <a:solidFill>
                <a:prstClr val="black"/>
              </a:solidFill>
              <a:latin typeface="Lato" panose="020F0502020204030203" pitchFamily="34" charset="0"/>
              <a:cs typeface="Segoe UI" panose="020B0502040204020203" pitchFamily="34" charset="0"/>
            </a:endParaRP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straight line between 2 points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shapefile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NZ" sz="2800" dirty="0">
                <a:solidFill>
                  <a:prstClr val="black"/>
                </a:solidFill>
                <a:latin typeface="Lato" panose="020F0502020204030203" pitchFamily="34" charset="0"/>
                <a:cs typeface="Segoe UI" panose="020B0502040204020203" pitchFamily="34" charset="0"/>
              </a:rPr>
              <a:t>interactively draw a line</a:t>
            </a: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E2788E5-048C-46F4-8A23-6E698EBA07B2}"/>
              </a:ext>
            </a:extLst>
          </p:cNvPr>
          <p:cNvSpPr/>
          <p:nvPr/>
        </p:nvSpPr>
        <p:spPr>
          <a:xfrm>
            <a:off x="10537829" y="11370715"/>
            <a:ext cx="13011260" cy="13235064"/>
          </a:xfrm>
          <a:prstGeom prst="rect">
            <a:avLst/>
          </a:prstGeom>
          <a:noFill/>
          <a:ln w="7620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Z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F749CBE-866A-402B-B25E-A771C591E87C}"/>
              </a:ext>
            </a:extLst>
          </p:cNvPr>
          <p:cNvGrpSpPr/>
          <p:nvPr/>
        </p:nvGrpSpPr>
        <p:grpSpPr>
          <a:xfrm>
            <a:off x="23873387" y="3170582"/>
            <a:ext cx="12275296" cy="21435196"/>
            <a:chOff x="10411331" y="11452561"/>
            <a:chExt cx="12275296" cy="2143519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7AB02ABD-09F1-4BCE-B747-F266FC14C5F4}"/>
                </a:ext>
              </a:extLst>
            </p:cNvPr>
            <p:cNvSpPr/>
            <p:nvPr/>
          </p:nvSpPr>
          <p:spPr>
            <a:xfrm>
              <a:off x="11645492" y="14024696"/>
              <a:ext cx="9899192" cy="317009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</p:spPr>
          <p:txBody>
            <a:bodyPr wrap="square">
              <a:spAutoFit/>
            </a:bodyPr>
            <a:lstStyle/>
            <a:p>
              <a:r>
                <a:rPr lang="en-NZ" sz="20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define a region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region = </a:t>
              </a: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regions.pine_island_glacier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b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</a:br>
              <a:r>
                <a:rPr lang="en-NZ" sz="20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download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bedmachine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</a:t>
              </a: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fetch.bedmachine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"bed"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spacing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</a:t>
              </a:r>
              <a:r>
                <a:rPr lang="en-NZ" sz="2000" dirty="0">
                  <a:solidFill>
                    <a:srgbClr val="098658"/>
                  </a:solidFill>
                  <a:latin typeface="Consolas" panose="020B0609020204030204" pitchFamily="49" charset="0"/>
                </a:rPr>
                <a:t>1e3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region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=region)</a:t>
              </a:r>
            </a:p>
            <a:p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bedmap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 = fetch.bedmap2(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"bed"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spacing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</a:t>
              </a:r>
              <a:r>
                <a:rPr lang="en-NZ" sz="2000" dirty="0">
                  <a:solidFill>
                    <a:srgbClr val="098658"/>
                  </a:solidFill>
                  <a:latin typeface="Consolas" panose="020B0609020204030204" pitchFamily="49" charset="0"/>
                </a:rPr>
                <a:t>1e3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region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=region)</a:t>
              </a:r>
            </a:p>
            <a:p>
              <a:b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</a:br>
              <a:r>
                <a:rPr lang="en-NZ" sz="2000" dirty="0">
                  <a:solidFill>
                    <a:srgbClr val="008000"/>
                  </a:solidFill>
                  <a:latin typeface="Consolas" panose="020B0609020204030204" pitchFamily="49" charset="0"/>
                </a:rPr>
                <a:t># compare</a:t>
              </a:r>
              <a:endParaRPr lang="en-NZ" sz="2000" dirty="0">
                <a:solidFill>
                  <a:srgbClr val="000000"/>
                </a:solidFill>
                <a:latin typeface="Consolas" panose="020B0609020204030204" pitchFamily="49" charset="0"/>
              </a:endParaRPr>
            </a:p>
            <a:p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dif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grid1, grid2 = </a:t>
              </a: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utils.grd_compare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(</a:t>
              </a: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bedmachine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 err="1">
                  <a:solidFill>
                    <a:srgbClr val="000000"/>
                  </a:solidFill>
                  <a:latin typeface="Consolas" panose="020B0609020204030204" pitchFamily="49" charset="0"/>
                </a:rPr>
                <a:t>bedmap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</a:t>
              </a:r>
            </a:p>
            <a:p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   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plot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</a:t>
              </a:r>
              <a:r>
                <a:rPr lang="en-NZ" sz="2000" dirty="0">
                  <a:solidFill>
                    <a:srgbClr val="0000FF"/>
                  </a:solidFill>
                  <a:latin typeface="Consolas" panose="020B0609020204030204" pitchFamily="49" charset="0"/>
                </a:rPr>
                <a:t>True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g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rid1_name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</a:t>
              </a:r>
              <a:r>
                <a:rPr lang="en-NZ" sz="2000" dirty="0" err="1">
                  <a:solidFill>
                    <a:srgbClr val="A31515"/>
                  </a:solidFill>
                  <a:latin typeface="Consolas" panose="020B0609020204030204" pitchFamily="49" charset="0"/>
                </a:rPr>
                <a:t>bedmachine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 bed"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, </a:t>
              </a:r>
              <a:r>
                <a:rPr lang="en-NZ" sz="2000" dirty="0">
                  <a:solidFill>
                    <a:srgbClr val="001080"/>
                  </a:solidFill>
                  <a:latin typeface="Consolas" panose="020B0609020204030204" pitchFamily="49" charset="0"/>
                </a:rPr>
                <a:t>grid2_name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=</a:t>
              </a:r>
              <a:r>
                <a:rPr lang="en-NZ" sz="2000" dirty="0">
                  <a:solidFill>
                    <a:srgbClr val="A31515"/>
                  </a:solidFill>
                  <a:latin typeface="Consolas" panose="020B0609020204030204" pitchFamily="49" charset="0"/>
                </a:rPr>
                <a:t>"bedmap2 bed"</a:t>
              </a:r>
              <a:r>
                <a:rPr lang="en-NZ" sz="2000" dirty="0">
                  <a:solidFill>
                    <a:srgbClr val="000000"/>
                  </a:solidFill>
                  <a:latin typeface="Consolas" panose="020B0609020204030204" pitchFamily="49" charset="0"/>
                </a:rPr>
                <a:t>)</a:t>
              </a:r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A35AA5F5-A76B-4C4B-A4C9-6E6BFC7D276D}"/>
                </a:ext>
              </a:extLst>
            </p:cNvPr>
            <p:cNvGrpSpPr/>
            <p:nvPr/>
          </p:nvGrpSpPr>
          <p:grpSpPr>
            <a:xfrm>
              <a:off x="10411331" y="11452561"/>
              <a:ext cx="12275296" cy="21435196"/>
              <a:chOff x="10296976" y="3212776"/>
              <a:chExt cx="12275296" cy="21435196"/>
            </a:xfrm>
          </p:grpSpPr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E23FB66E-766B-4E7F-8B1D-7A39F3FCA2D3}"/>
                  </a:ext>
                </a:extLst>
              </p:cNvPr>
              <p:cNvSpPr txBox="1"/>
              <p:nvPr/>
            </p:nvSpPr>
            <p:spPr>
              <a:xfrm>
                <a:off x="10607922" y="3212776"/>
                <a:ext cx="11745623" cy="24314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0" algn="ctr">
                  <a:spcBef>
                    <a:spcPts val="600"/>
                  </a:spcBef>
                  <a:spcAft>
                    <a:spcPts val="600"/>
                  </a:spcAft>
                </a:pPr>
                <a:r>
                  <a:rPr lang="en-US" sz="3600" b="1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from</a:t>
                </a:r>
                <a:r>
                  <a:rPr lang="en-US" sz="36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antarctic_plots </a:t>
                </a:r>
                <a:r>
                  <a:rPr lang="en-US" sz="3600" b="1" dirty="0">
                    <a:solidFill>
                      <a:srgbClr val="0000FF"/>
                    </a:solidFill>
                    <a:latin typeface="Consolas" panose="020B0609020204030204" pitchFamily="49" charset="0"/>
                  </a:rPr>
                  <a:t>import</a:t>
                </a:r>
                <a:r>
                  <a:rPr lang="en-US" sz="36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 </a:t>
                </a:r>
                <a:r>
                  <a:rPr lang="en-NZ" sz="4800" b="1" dirty="0">
                    <a:solidFill>
                      <a:srgbClr val="000000"/>
                    </a:solidFill>
                    <a:latin typeface="Consolas" panose="020B0609020204030204" pitchFamily="49" charset="0"/>
                  </a:rPr>
                  <a:t>utils</a:t>
                </a:r>
                <a:endParaRPr lang="en-NZ" sz="3600" b="1" dirty="0">
                  <a:solidFill>
                    <a:prstClr val="black"/>
                  </a:solidFill>
                  <a:latin typeface="Consolas" panose="020B0609020204030204" pitchFamily="49" charset="0"/>
                </a:endParaRP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useful functions for general geoscience applications</a:t>
                </a:r>
              </a:p>
              <a:p>
                <a:pPr marL="457200" lvl="0" indent="-457200">
                  <a:spcBef>
                    <a:spcPts val="600"/>
                  </a:spcBef>
                  <a:spcAft>
                    <a:spcPts val="600"/>
                  </a:spcAft>
                  <a:buFont typeface="Wingdings" panose="05000000000000000000" pitchFamily="2" charset="2"/>
                  <a:buChar char="Ø"/>
                </a:pPr>
                <a:r>
                  <a:rPr lang="en-NZ" sz="2800" dirty="0">
                    <a:solidFill>
                      <a:prstClr val="black"/>
                    </a:solidFill>
                    <a:latin typeface="Lato" panose="020F0502020204030203" pitchFamily="34" charset="0"/>
                    <a:cs typeface="Segoe UI" panose="020B0502040204020203" pitchFamily="34" charset="0"/>
                  </a:rPr>
                  <a:t>ex. compare two grids, fit a trend to a grid, mask grids based on shapefiles, various coordinate conversions</a:t>
                </a:r>
                <a:endParaRPr lang="en-NZ" sz="3200" dirty="0">
                  <a:solidFill>
                    <a:prstClr val="black"/>
                  </a:solidFill>
                  <a:latin typeface="Lato" panose="020F0502020204030203" pitchFamily="34" charset="0"/>
                  <a:cs typeface="Segoe UI" panose="020B0502040204020203" pitchFamily="34" charset="0"/>
                </a:endParaRPr>
              </a:p>
            </p:txBody>
          </p:sp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B9B9AD63-76B9-4ECF-81F9-E5D4403A7753}"/>
                  </a:ext>
                </a:extLst>
              </p:cNvPr>
              <p:cNvSpPr/>
              <p:nvPr/>
            </p:nvSpPr>
            <p:spPr>
              <a:xfrm>
                <a:off x="10296976" y="3239145"/>
                <a:ext cx="12275296" cy="21408827"/>
              </a:xfrm>
              <a:prstGeom prst="rect">
                <a:avLst/>
              </a:prstGeom>
              <a:noFill/>
              <a:ln w="76200">
                <a:solidFill>
                  <a:schemeClr val="accent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NZ"/>
              </a:p>
            </p:txBody>
          </p:sp>
        </p:grpSp>
      </p:grpSp>
      <p:grpSp>
        <p:nvGrpSpPr>
          <p:cNvPr id="66" name="Group 65">
            <a:extLst>
              <a:ext uri="{FF2B5EF4-FFF2-40B4-BE49-F238E27FC236}">
                <a16:creationId xmlns:a16="http://schemas.microsoft.com/office/drawing/2014/main" id="{E0A11E7C-9B74-406D-9D1D-F64FE38BBC9E}"/>
              </a:ext>
            </a:extLst>
          </p:cNvPr>
          <p:cNvGrpSpPr/>
          <p:nvPr/>
        </p:nvGrpSpPr>
        <p:grpSpPr>
          <a:xfrm>
            <a:off x="12701367" y="25162884"/>
            <a:ext cx="7515057" cy="1561097"/>
            <a:chOff x="11521537" y="25244604"/>
            <a:chExt cx="8494038" cy="1764460"/>
          </a:xfrm>
        </p:grpSpPr>
        <p:pic>
          <p:nvPicPr>
            <p:cNvPr id="25" name="Graphic 24" descr="Home">
              <a:extLst>
                <a:ext uri="{FF2B5EF4-FFF2-40B4-BE49-F238E27FC236}">
                  <a16:creationId xmlns:a16="http://schemas.microsoft.com/office/drawing/2014/main" id="{2E0523DB-1E81-4DC1-8D11-B9E1ACD7962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11572894" y="25844599"/>
              <a:ext cx="549473" cy="549473"/>
            </a:xfrm>
            <a:prstGeom prst="rect">
              <a:avLst/>
            </a:prstGeom>
          </p:spPr>
        </p:pic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A78D1117-DDCB-44EF-A932-49B5D1403EA8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duotone>
                <a:schemeClr val="accent1">
                  <a:shade val="45000"/>
                  <a:satMod val="135000"/>
                </a:schemeClr>
                <a:prstClr val="white"/>
              </a:duotone>
            </a:blip>
            <a:stretch>
              <a:fillRect/>
            </a:stretch>
          </p:blipFill>
          <p:spPr>
            <a:xfrm>
              <a:off x="11596957" y="26509708"/>
              <a:ext cx="499356" cy="499356"/>
            </a:xfrm>
            <a:prstGeom prst="rect">
              <a:avLst/>
            </a:prstGeom>
          </p:spPr>
        </p:pic>
        <p:pic>
          <p:nvPicPr>
            <p:cNvPr id="33" name="Graphic 32" descr="Envelope">
              <a:extLst>
                <a:ext uri="{FF2B5EF4-FFF2-40B4-BE49-F238E27FC236}">
                  <a16:creationId xmlns:a16="http://schemas.microsoft.com/office/drawing/2014/main" id="{42C7ABA5-7D34-4A49-8B73-15B3C89ED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duotone>
                <a:schemeClr val="accent1">
                  <a:shade val="45000"/>
                  <a:satMod val="135000"/>
                </a:schemeClr>
                <a:prstClr val="white"/>
              </a:duotone>
              <a:extLs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tretch>
              <a:fillRect/>
            </a:stretch>
          </p:blipFill>
          <p:spPr>
            <a:xfrm>
              <a:off x="11521537" y="25244604"/>
              <a:ext cx="652185" cy="652185"/>
            </a:xfrm>
            <a:prstGeom prst="rect">
              <a:avLst/>
            </a:prstGeom>
          </p:spPr>
        </p:pic>
        <p:sp>
          <p:nvSpPr>
            <p:cNvPr id="69" name="TextBox 68">
              <a:extLst>
                <a:ext uri="{FF2B5EF4-FFF2-40B4-BE49-F238E27FC236}">
                  <a16:creationId xmlns:a16="http://schemas.microsoft.com/office/drawing/2014/main" id="{E77BDC51-14E7-42CA-B6A0-9561159F2B37}"/>
                </a:ext>
              </a:extLst>
            </p:cNvPr>
            <p:cNvSpPr txBox="1"/>
            <p:nvPr/>
          </p:nvSpPr>
          <p:spPr>
            <a:xfrm>
              <a:off x="12434010" y="25293159"/>
              <a:ext cx="7581565" cy="17045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>
                <a:spcBef>
                  <a:spcPts val="600"/>
                </a:spcBef>
                <a:spcAft>
                  <a:spcPts val="600"/>
                </a:spcAft>
              </a:pPr>
              <a:r>
                <a:rPr lang="en-NZ" sz="2400" dirty="0">
                  <a:solidFill>
                    <a:schemeClr val="accent1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matt.d.tankersley@gmail.com</a:t>
              </a:r>
            </a:p>
            <a:p>
              <a:pPr lvl="0">
                <a:spcBef>
                  <a:spcPts val="600"/>
                </a:spcBef>
                <a:spcAft>
                  <a:spcPts val="600"/>
                </a:spcAft>
              </a:pPr>
              <a:r>
                <a:rPr lang="en-NZ" sz="2400" dirty="0">
                  <a:solidFill>
                    <a:schemeClr val="accent1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http://antarctic-plots.rtfd.io/</a:t>
              </a:r>
            </a:p>
            <a:p>
              <a:pPr lvl="0">
                <a:spcBef>
                  <a:spcPts val="600"/>
                </a:spcBef>
                <a:spcAft>
                  <a:spcPts val="600"/>
                </a:spcAft>
              </a:pPr>
              <a:r>
                <a:rPr lang="en-NZ" sz="2400" dirty="0">
                  <a:solidFill>
                    <a:schemeClr val="accent1"/>
                  </a:solidFill>
                  <a:latin typeface="Lato" panose="020F0502020204030203" pitchFamily="34" charset="0"/>
                  <a:cs typeface="Segoe UI" panose="020B0502040204020203" pitchFamily="34" charset="0"/>
                </a:rPr>
                <a:t>https://github.com/mdtanker/antarctic_plots</a:t>
              </a:r>
            </a:p>
          </p:txBody>
        </p:sp>
      </p:grpSp>
      <p:pic>
        <p:nvPicPr>
          <p:cNvPr id="45" name="Picture 44" descr="Logo, company name&#10;&#10;Description automatically generated">
            <a:extLst>
              <a:ext uri="{FF2B5EF4-FFF2-40B4-BE49-F238E27FC236}">
                <a16:creationId xmlns:a16="http://schemas.microsoft.com/office/drawing/2014/main" id="{BC03D2EC-173F-45E9-8C63-61F015DD7916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3098461" y="25285126"/>
            <a:ext cx="3081508" cy="1668417"/>
          </a:xfrm>
          <a:prstGeom prst="rect">
            <a:avLst/>
          </a:prstGeom>
        </p:spPr>
      </p:pic>
      <p:pic>
        <p:nvPicPr>
          <p:cNvPr id="74" name="Picture 73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8AEC2BD-7576-4FFA-9823-A6A1C759A92B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24775331" y="9141336"/>
            <a:ext cx="10364298" cy="4872253"/>
          </a:xfrm>
          <a:prstGeom prst="rect">
            <a:avLst/>
          </a:prstGeom>
        </p:spPr>
      </p:pic>
      <p:pic>
        <p:nvPicPr>
          <p:cNvPr id="80" name="Picture 79">
            <a:extLst>
              <a:ext uri="{FF2B5EF4-FFF2-40B4-BE49-F238E27FC236}">
                <a16:creationId xmlns:a16="http://schemas.microsoft.com/office/drawing/2014/main" id="{E4B8BADF-95DD-412B-B0FA-9F61E751CE10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16630789" y="5673819"/>
            <a:ext cx="6723324" cy="4986852"/>
          </a:xfrm>
          <a:prstGeom prst="rect">
            <a:avLst/>
          </a:prstGeom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03137EB6-6B66-4BC1-AA9C-8DCE2F2EB421}"/>
              </a:ext>
            </a:extLst>
          </p:cNvPr>
          <p:cNvSpPr/>
          <p:nvPr/>
        </p:nvSpPr>
        <p:spPr>
          <a:xfrm>
            <a:off x="24628281" y="14601643"/>
            <a:ext cx="5180185" cy="963340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download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ice_velocity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fetch.ice_vel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region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regions.marie_byrd_land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spacing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1e3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extract and detrend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fit, detrend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utils.grd_trend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ice_velocity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deg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3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8000"/>
                </a:solidFill>
                <a:latin typeface="Consolas" panose="020B0609020204030204" pitchFamily="49" charset="0"/>
              </a:rPr>
              <a:t># plot</a:t>
            </a:r>
            <a:endParaRPr lang="en-NZ" sz="20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fig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maps.plot_grd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(detrend,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fig_height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cmap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'plasma'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grd2cpt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coast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cbar_label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'detrended'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fig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maps.plot_grd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(fit,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fig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=fig,  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fig_height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cmap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'plasma'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grd2cpt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coast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cbar_label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'trend order: 3'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 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inset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inset_pos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'BL'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origin_shift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NZ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yshift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fig = 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maps.plot_grd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ice_velocity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	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fig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=fig, 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fig_height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98658"/>
                </a:solidFill>
                <a:latin typeface="Consolas" panose="020B0609020204030204" pitchFamily="49" charset="0"/>
              </a:rPr>
              <a:t>10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cmap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'plasma'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grd2cpt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coast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cbar_label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'ice velocity'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>
                <a:solidFill>
                  <a:srgbClr val="001080"/>
                </a:solidFill>
                <a:latin typeface="Consolas" panose="020B0609020204030204" pitchFamily="49" charset="0"/>
              </a:rPr>
              <a:t>title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"Detrending a grid"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    </a:t>
            </a:r>
            <a:r>
              <a:rPr lang="en-NZ" sz="2000" dirty="0" err="1">
                <a:solidFill>
                  <a:srgbClr val="001080"/>
                </a:solidFill>
                <a:latin typeface="Consolas" panose="020B0609020204030204" pitchFamily="49" charset="0"/>
              </a:rPr>
              <a:t>origin_shift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=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NZ" sz="2000" dirty="0" err="1">
                <a:solidFill>
                  <a:srgbClr val="A31515"/>
                </a:solidFill>
                <a:latin typeface="Consolas" panose="020B0609020204030204" pitchFamily="49" charset="0"/>
              </a:rPr>
              <a:t>yshift</a:t>
            </a:r>
            <a:r>
              <a:rPr lang="en-NZ" sz="20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NZ" sz="2000" dirty="0" err="1">
                <a:solidFill>
                  <a:srgbClr val="000000"/>
                </a:solidFill>
                <a:latin typeface="Consolas" panose="020B0609020204030204" pitchFamily="49" charset="0"/>
              </a:rPr>
              <a:t>fig.show</a:t>
            </a:r>
            <a:r>
              <a:rPr lang="en-NZ" sz="20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</p:txBody>
      </p:sp>
      <p:pic>
        <p:nvPicPr>
          <p:cNvPr id="86" name="Picture 85">
            <a:extLst>
              <a:ext uri="{FF2B5EF4-FFF2-40B4-BE49-F238E27FC236}">
                <a16:creationId xmlns:a16="http://schemas.microsoft.com/office/drawing/2014/main" id="{44645B39-3A4C-4306-A2C0-0167EF132368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30453632" y="14314839"/>
            <a:ext cx="4746518" cy="10076444"/>
          </a:xfrm>
          <a:prstGeom prst="rect">
            <a:avLst/>
          </a:prstGeom>
        </p:spPr>
      </p:pic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id="{1250D276-3B6F-4EEB-BC63-02878B62FAFD}"/>
              </a:ext>
            </a:extLst>
          </p:cNvPr>
          <p:cNvPicPr>
            <a:picLocks noChangeAspect="1"/>
          </p:cNvPicPr>
          <p:nvPr/>
        </p:nvPicPr>
        <p:blipFill>
          <a:blip r:embed="rId20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611022" y="25340764"/>
            <a:ext cx="1508105" cy="1508105"/>
          </a:xfrm>
          <a:prstGeom prst="rect">
            <a:avLst/>
          </a:prstGeom>
        </p:spPr>
      </p:pic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id="{86EBB5BB-9824-4D6F-A04C-75FE91C067F1}"/>
              </a:ext>
            </a:extLst>
          </p:cNvPr>
          <p:cNvPicPr>
            <a:picLocks noChangeAspect="1"/>
          </p:cNvPicPr>
          <p:nvPr/>
        </p:nvPicPr>
        <p:blipFill>
          <a:blip r:embed="rId21">
            <a:duotone>
              <a:schemeClr val="accent6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4031314" y="25264536"/>
            <a:ext cx="1508105" cy="1508105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3F61B32-8F5A-4CA2-B549-F3CD26098007}"/>
              </a:ext>
            </a:extLst>
          </p:cNvPr>
          <p:cNvSpPr txBox="1"/>
          <p:nvPr/>
        </p:nvSpPr>
        <p:spPr>
          <a:xfrm>
            <a:off x="19532786" y="25261152"/>
            <a:ext cx="9738635" cy="18774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base"/>
            <a:r>
              <a:rPr lang="en-US" sz="3200" b="1" dirty="0">
                <a:solidFill>
                  <a:schemeClr val="accent1"/>
                </a:solidFill>
                <a:latin typeface="Lato Black" panose="020F0A02020204030203"/>
              </a:rPr>
              <a:t>Matthew Tankersley</a:t>
            </a:r>
            <a:r>
              <a:rPr lang="en-US" sz="3200" baseline="30000" dirty="0">
                <a:solidFill>
                  <a:schemeClr val="accent1"/>
                </a:solidFill>
                <a:latin typeface="Lato Black" panose="020F0A02020204030203"/>
              </a:rPr>
              <a:t>1,2</a:t>
            </a:r>
            <a:r>
              <a:rPr lang="en-US" sz="3600" baseline="30000" dirty="0">
                <a:solidFill>
                  <a:schemeClr val="accent1"/>
                </a:solidFill>
                <a:latin typeface="Lato Black" panose="020F0A02020204030203"/>
              </a:rPr>
              <a:t> </a:t>
            </a:r>
          </a:p>
          <a:p>
            <a:pPr algn="ctr" fontAlgn="base"/>
            <a:r>
              <a:rPr lang="en-US" sz="2400" baseline="30000" dirty="0">
                <a:solidFill>
                  <a:schemeClr val="accent1"/>
                </a:solidFill>
                <a:latin typeface="Lato Black" panose="020F0A02020204030203"/>
              </a:rPr>
              <a:t>1</a:t>
            </a:r>
            <a:r>
              <a:rPr lang="en-US" sz="2400" dirty="0">
                <a:solidFill>
                  <a:schemeClr val="accent1"/>
                </a:solidFill>
                <a:latin typeface="Lato Black" panose="020F0A02020204030203"/>
              </a:rPr>
              <a:t>Antarctic Research Centre, Victoria University of Wellington, </a:t>
            </a:r>
            <a:r>
              <a:rPr lang="en-NZ" sz="2400" dirty="0">
                <a:solidFill>
                  <a:schemeClr val="accent1"/>
                </a:solidFill>
                <a:latin typeface="Lato Black" panose="020F0A02020204030203"/>
              </a:rPr>
              <a:t>NZ    </a:t>
            </a:r>
          </a:p>
          <a:p>
            <a:pPr algn="ctr" fontAlgn="base"/>
            <a:r>
              <a:rPr lang="en-NZ" sz="2400" dirty="0">
                <a:solidFill>
                  <a:schemeClr val="accent1"/>
                </a:solidFill>
                <a:latin typeface="Lato Black" panose="020F0A02020204030203"/>
              </a:rPr>
              <a:t> </a:t>
            </a:r>
            <a:r>
              <a:rPr lang="en-US" sz="2400" baseline="30000" dirty="0">
                <a:solidFill>
                  <a:schemeClr val="accent1"/>
                </a:solidFill>
                <a:latin typeface="Lato Black" panose="020F0A02020204030203"/>
              </a:rPr>
              <a:t>2</a:t>
            </a:r>
            <a:r>
              <a:rPr lang="en-US" sz="2400" dirty="0">
                <a:solidFill>
                  <a:schemeClr val="accent1"/>
                </a:solidFill>
                <a:latin typeface="Lato Black" panose="020F0A02020204030203"/>
              </a:rPr>
              <a:t>GNS Science</a:t>
            </a:r>
            <a:endParaRPr lang="en-NZ" sz="2400" dirty="0">
              <a:solidFill>
                <a:schemeClr val="accent1"/>
              </a:solidFill>
              <a:latin typeface="Lato Black" panose="020F0A02020204030203"/>
            </a:endParaRPr>
          </a:p>
          <a:p>
            <a:pPr algn="ctr" fontAlgn="base"/>
            <a:r>
              <a:rPr lang="en-NZ" sz="3600" dirty="0">
                <a:solidFill>
                  <a:schemeClr val="accent1"/>
                </a:solidFill>
                <a:latin typeface="Lato Black" panose="020F0A02020204030203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64159683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33005</TotalTime>
  <Words>895</Words>
  <Application>Microsoft Office PowerPoint</Application>
  <PresentationFormat>Custom</PresentationFormat>
  <Paragraphs>121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</vt:lpstr>
      <vt:lpstr>Calibri</vt:lpstr>
      <vt:lpstr>Calibri Light</vt:lpstr>
      <vt:lpstr>Consolas</vt:lpstr>
      <vt:lpstr>Lato</vt:lpstr>
      <vt:lpstr>Lato Black</vt:lpstr>
      <vt:lpstr>Wingdings</vt:lpstr>
      <vt:lpstr>1_Office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Tankersley</dc:creator>
  <cp:lastModifiedBy>Matthew Tankersley</cp:lastModifiedBy>
  <cp:revision>198</cp:revision>
  <dcterms:created xsi:type="dcterms:W3CDTF">2021-10-15T00:07:22Z</dcterms:created>
  <dcterms:modified xsi:type="dcterms:W3CDTF">2022-09-27T02:19:04Z</dcterms:modified>
</cp:coreProperties>
</file>

<file path=docProps/thumbnail.jpeg>
</file>